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</p:sldIdLst>
  <p:sldSz cy="6858000" cx="12192000"/>
  <p:notesSz cx="6858000" cy="9144000"/>
  <p:embeddedFontLst>
    <p:embeddedFont>
      <p:font typeface="Lato"/>
      <p:regular r:id="rId44"/>
      <p:bold r:id="rId45"/>
      <p:italic r:id="rId46"/>
      <p:boldItalic r:id="rId47"/>
    </p:embeddedFont>
    <p:embeddedFont>
      <p:font typeface="Lor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Lato-regular.fntdata"/><Relationship Id="rId43" Type="http://schemas.openxmlformats.org/officeDocument/2006/relationships/slide" Target="slides/slide39.xml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Lor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ora-boldItalic.fntdata"/><Relationship Id="rId50" Type="http://schemas.openxmlformats.org/officeDocument/2006/relationships/font" Target="fonts/Lora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motivation 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L'apprentissage par essais et erreurs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prise en compte des différentes rythmes d'apprentissage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stimulation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L' accessibilité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Barrières de l'âge et culturelle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mauvaise qualité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L'absence d'intégration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contraintes matérielles et logistiques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12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 coût du jeu sérieux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12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Shape 2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4" name="Shape 35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5" name="Shape 36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7" name="Shape 44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2" name="Shape 5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title">
  <p:cSld name="Diapositive de titr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0" y="6562915"/>
            <a:ext cx="121920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 txBox="1"/>
          <p:nvPr>
            <p:ph type="ctr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Lato"/>
              <a:buNone/>
              <a:defRPr b="0" i="0" sz="80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1100050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7" name="Shape 17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picTx">
  <p:cSld name="Image avec légend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4953000"/>
            <a:ext cx="12188700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" y="491507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1097279" y="5074919"/>
            <a:ext cx="10113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Lato"/>
              <a:buNone/>
              <a:defRPr b="0" i="0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1" name="Shape 71"/>
          <p:cNvSpPr/>
          <p:nvPr>
            <p:ph idx="2" type="pic"/>
          </p:nvPr>
        </p:nvSpPr>
        <p:spPr>
          <a:xfrm>
            <a:off x="15" y="0"/>
            <a:ext cx="12192000" cy="4915200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097279" y="5907023"/>
            <a:ext cx="101133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re et texte vertical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 rot="5400000">
            <a:off x="4114829" y="-1171816"/>
            <a:ext cx="402330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vertTitleAndTx">
  <p:cSld name="Titre vertical et text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3175" y="6629400"/>
            <a:ext cx="121887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5" y="633431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 txBox="1"/>
          <p:nvPr>
            <p:ph type="title"/>
          </p:nvPr>
        </p:nvSpPr>
        <p:spPr>
          <a:xfrm rot="5400000">
            <a:off x="7159350" y="1977852"/>
            <a:ext cx="57600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 rot="5400000">
            <a:off x="1825350" y="-574847"/>
            <a:ext cx="57600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re et contenu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secHead">
  <p:cSld name="Titre de section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1" y="4325112"/>
            <a:ext cx="12192000" cy="25328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15" y="6307937"/>
            <a:ext cx="12192000" cy="9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Font typeface="Lato"/>
              <a:buNone/>
              <a:defRPr b="0" i="0" sz="8000" u="none" cap="none" strike="noStrike">
                <a:solidFill>
                  <a:srgbClr val="262626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1097279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4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8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6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400" u="none" cap="none" strike="noStrik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28" name="Shape 28"/>
          <p:cNvCxnSpPr/>
          <p:nvPr/>
        </p:nvCxnSpPr>
        <p:spPr>
          <a:xfrm>
            <a:off x="1207658" y="4343400"/>
            <a:ext cx="98754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Shape 2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Deux contenu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1097279" y="1845733"/>
            <a:ext cx="49377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6217919" y="1845734"/>
            <a:ext cx="4937699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ais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1097279" y="1846051"/>
            <a:ext cx="4937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1097279" y="2582334"/>
            <a:ext cx="4937700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3" type="body"/>
          </p:nvPr>
        </p:nvSpPr>
        <p:spPr>
          <a:xfrm>
            <a:off x="6217919" y="1846051"/>
            <a:ext cx="4937699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2000" u="none" cap="none" strike="noStrike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1" i="0" sz="16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4" type="body"/>
          </p:nvPr>
        </p:nvSpPr>
        <p:spPr>
          <a:xfrm>
            <a:off x="6217919" y="2582333"/>
            <a:ext cx="4937699" cy="3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re seul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8" name="Shape 48"/>
          <p:cNvSpPr txBox="1"/>
          <p:nvPr>
            <p:ph idx="10" type="dt"/>
          </p:nvPr>
        </p:nvSpPr>
        <p:spPr>
          <a:xfrm>
            <a:off x="1097279" y="6459785"/>
            <a:ext cx="24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3686185" y="6459785"/>
            <a:ext cx="4822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V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5" y="6571706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Disposition personnalisé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objTx">
  <p:cSld name="Contenu avec légen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5" y="0"/>
            <a:ext cx="40509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4040071" y="0"/>
            <a:ext cx="63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title"/>
          </p:nvPr>
        </p:nvSpPr>
        <p:spPr>
          <a:xfrm>
            <a:off x="457200" y="594358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Font typeface="Lato"/>
              <a:buNone/>
              <a:defRPr b="0" i="0" sz="36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4800600" y="731520"/>
            <a:ext cx="64923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2" type="body"/>
          </p:nvPr>
        </p:nvSpPr>
        <p:spPr>
          <a:xfrm>
            <a:off x="457200" y="2926080"/>
            <a:ext cx="32004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None/>
              <a:defRPr b="0" i="0" sz="15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2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1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None/>
              <a:defRPr b="0" i="0" sz="9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65512" y="6459785"/>
            <a:ext cx="2618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800600" y="6459785"/>
            <a:ext cx="4648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9900457" y="6459785"/>
            <a:ext cx="1311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333000"/>
            <a:ext cx="12192000" cy="52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" name="Shape 7"/>
          <p:cNvSpPr/>
          <p:nvPr/>
        </p:nvSpPr>
        <p:spPr>
          <a:xfrm>
            <a:off x="8806" y="6351900"/>
            <a:ext cx="12188700" cy="6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" name="Shape 8"/>
          <p:cNvSpPr txBox="1"/>
          <p:nvPr>
            <p:ph type="title"/>
          </p:nvPr>
        </p:nvSpPr>
        <p:spPr>
          <a:xfrm>
            <a:off x="1097279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Lato"/>
              <a:buNone/>
              <a:defRPr b="0" i="0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rtl="0">
              <a:spcBef>
                <a:spcPts val="0"/>
              </a:spcBef>
              <a:buNone/>
              <a:defRPr sz="1800"/>
            </a:lvl2pPr>
            <a:lvl3pPr indent="0" lvl="2" rtl="0">
              <a:spcBef>
                <a:spcPts val="0"/>
              </a:spcBef>
              <a:buNone/>
              <a:defRPr sz="1800"/>
            </a:lvl3pPr>
            <a:lvl4pPr indent="0" lvl="3" rtl="0">
              <a:spcBef>
                <a:spcPts val="0"/>
              </a:spcBef>
              <a:buNone/>
              <a:defRPr sz="1800"/>
            </a:lvl4pPr>
            <a:lvl5pPr indent="0" lvl="4" rtl="0">
              <a:spcBef>
                <a:spcPts val="0"/>
              </a:spcBef>
              <a:buNone/>
              <a:defRPr sz="1800"/>
            </a:lvl5pPr>
            <a:lvl6pPr indent="0" lvl="5" rtl="0">
              <a:spcBef>
                <a:spcPts val="0"/>
              </a:spcBef>
              <a:buNone/>
              <a:defRPr sz="1800"/>
            </a:lvl6pPr>
            <a:lvl7pPr indent="0" lvl="6" rtl="0">
              <a:spcBef>
                <a:spcPts val="0"/>
              </a:spcBef>
              <a:buNone/>
              <a:defRPr sz="1800"/>
            </a:lvl7pPr>
            <a:lvl8pPr indent="0" lvl="7" rtl="0">
              <a:spcBef>
                <a:spcPts val="0"/>
              </a:spcBef>
              <a:buNone/>
              <a:defRPr sz="1800"/>
            </a:lvl8pPr>
            <a:lvl9pPr indent="0" lvl="8" rtl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1097279" y="1845733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35560" lvl="0" marL="91440" marR="0" rtl="0" algn="l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79248" lvl="1" marL="38404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97027" lvl="2" marL="56692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102108" lvl="3" marL="74980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94488" lvl="4" marL="932688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147500" lvl="5" marL="11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144299" lvl="6" marL="12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141099" lvl="7" marL="1499999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150600" lvl="8" marL="1700000" marR="0" rtl="0" algn="l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1193532" y="1737844"/>
            <a:ext cx="99669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b="1" lang="en-US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jpg"/><Relationship Id="rId1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4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Relationship Id="rId8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Relationship Id="rId4" Type="http://schemas.openxmlformats.org/officeDocument/2006/relationships/image" Target="../media/image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70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71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Relationship Id="rId7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6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8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3175" y="6400800"/>
            <a:ext cx="12188824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5" y="6334316"/>
            <a:ext cx="12188824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7" name="Shape 97"/>
          <p:cNvCxnSpPr/>
          <p:nvPr/>
        </p:nvCxnSpPr>
        <p:spPr>
          <a:xfrm>
            <a:off x="1193532" y="1737844"/>
            <a:ext cx="9966959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Shape 98"/>
          <p:cNvSpPr/>
          <p:nvPr/>
        </p:nvSpPr>
        <p:spPr>
          <a:xfrm>
            <a:off x="0" y="0"/>
            <a:ext cx="12192000" cy="63343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5" y="6334316"/>
            <a:ext cx="12191984" cy="664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" name="Shape 101"/>
          <p:cNvCxnSpPr/>
          <p:nvPr/>
        </p:nvCxnSpPr>
        <p:spPr>
          <a:xfrm>
            <a:off x="6840096" y="2085702"/>
            <a:ext cx="4114800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3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Shape 102"/>
          <p:cNvSpPr/>
          <p:nvPr/>
        </p:nvSpPr>
        <p:spPr>
          <a:xfrm>
            <a:off x="3512060" y="321733"/>
            <a:ext cx="2583938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rgbClr val="BECAD4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321733" y="321733"/>
            <a:ext cx="3057906" cy="3408236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Shape 105"/>
          <p:cNvSpPr/>
          <p:nvPr/>
        </p:nvSpPr>
        <p:spPr>
          <a:xfrm>
            <a:off x="3528587" y="2451014"/>
            <a:ext cx="2567411" cy="3532765"/>
          </a:xfrm>
          <a:prstGeom prst="rect">
            <a:avLst/>
          </a:prstGeom>
          <a:solidFill>
            <a:srgbClr val="FFFFFF"/>
          </a:solidFill>
          <a:ln cap="flat" cmpd="sng" w="63500">
            <a:solidFill>
              <a:schemeClr val="accen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http://www.brownbaglunch.fr/img/viseo.png" id="106" name="Shape 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4751" y="3896085"/>
            <a:ext cx="2295082" cy="6426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>
            <p:ph type="ctrTitle"/>
          </p:nvPr>
        </p:nvSpPr>
        <p:spPr>
          <a:xfrm>
            <a:off x="6803175" y="518300"/>
            <a:ext cx="41517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1" i="0" lang="en-US" sz="44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triche sur un Serious Game</a:t>
            </a:r>
          </a:p>
        </p:txBody>
      </p:sp>
      <p:sp>
        <p:nvSpPr>
          <p:cNvPr id="108" name="Shape 108"/>
          <p:cNvSpPr txBox="1"/>
          <p:nvPr/>
        </p:nvSpPr>
        <p:spPr>
          <a:xfrm>
            <a:off x="6728449" y="4180125"/>
            <a:ext cx="49491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Présenté par : 		</a:t>
            </a:r>
            <a:r>
              <a:rPr b="1" i="0" lang="en-US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Minh-Huy LE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Maître de stage : 		Henri DARMET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Enseignants tuteurs : 	Fabrice LEGOND-AUBRY</a:t>
            </a: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6840096" y="2262307"/>
            <a:ext cx="4114800" cy="75587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I-Learning</a:t>
            </a: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81" y="1704810"/>
            <a:ext cx="2498530" cy="541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 txBox="1"/>
          <p:nvPr/>
        </p:nvSpPr>
        <p:spPr>
          <a:xfrm>
            <a:off x="8522800" y="5551330"/>
            <a:ext cx="3288324" cy="46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Lato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Année 2016 - 2017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14588196" y="1688123"/>
            <a:ext cx="1847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94" name="Shape 19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différents types de Serious Game</a:t>
            </a:r>
          </a:p>
        </p:txBody>
      </p:sp>
      <p:sp>
        <p:nvSpPr>
          <p:cNvPr id="195" name="Shape 19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96" name="Shape 196"/>
          <p:cNvSpPr txBox="1"/>
          <p:nvPr/>
        </p:nvSpPr>
        <p:spPr>
          <a:xfrm>
            <a:off x="1751025" y="1275350"/>
            <a:ext cx="8494800" cy="44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10 types de jeux sérieux 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brain trainers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basés sur les connaissances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650" y="2672299"/>
            <a:ext cx="3826625" cy="255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410425" y="5825375"/>
            <a:ext cx="2289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Source Ambient Insight 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04" name="Shape 204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05" name="Shape 205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différents types de Serious Game</a:t>
            </a: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7" name="Shape 207"/>
          <p:cNvSpPr txBox="1"/>
          <p:nvPr/>
        </p:nvSpPr>
        <p:spPr>
          <a:xfrm>
            <a:off x="410425" y="5825375"/>
            <a:ext cx="2289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Source Ambient Insight  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378975" y="1075050"/>
            <a:ext cx="88668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basés sur les compétences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d’apprentissage des langues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éducatifs pour les très jeunes enfants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249" y="2019850"/>
            <a:ext cx="4756649" cy="25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16" name="Shape 216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différents types de Serious Game</a:t>
            </a:r>
          </a:p>
        </p:txBody>
      </p:sp>
      <p:sp>
        <p:nvSpPr>
          <p:cNvPr id="217" name="Shape 21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18" name="Shape 218"/>
          <p:cNvSpPr txBox="1"/>
          <p:nvPr/>
        </p:nvSpPr>
        <p:spPr>
          <a:xfrm>
            <a:off x="237150" y="1605900"/>
            <a:ext cx="10008600" cy="41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d’évaluation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de rôles éducatifs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éducatifs basé sur la localisation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éducatifs en réalité augmentée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jeux éducatifs en réalité virtuelle</a:t>
            </a:r>
          </a:p>
        </p:txBody>
      </p:sp>
      <p:sp>
        <p:nvSpPr>
          <p:cNvPr id="219" name="Shape 219"/>
          <p:cNvSpPr txBox="1"/>
          <p:nvPr/>
        </p:nvSpPr>
        <p:spPr>
          <a:xfrm>
            <a:off x="410425" y="5825375"/>
            <a:ext cx="2289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Source Ambient Insight  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899" y="2140950"/>
            <a:ext cx="4981027" cy="27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27" name="Shape 227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avantages et les limites</a:t>
            </a: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29" name="Shape 229"/>
          <p:cNvSpPr txBox="1"/>
          <p:nvPr/>
        </p:nvSpPr>
        <p:spPr>
          <a:xfrm>
            <a:off x="347075" y="1275350"/>
            <a:ext cx="11378400" cy="47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Avantages et limites générales aux Serious Game</a:t>
            </a:r>
          </a:p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697350" y="2051425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2223425" y="2978425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3739175" y="2051425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3739175" y="3891250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697350" y="3915150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725" y="3357737"/>
            <a:ext cx="1081200" cy="10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4012" y="4192424"/>
            <a:ext cx="1012050" cy="12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400" y="2328687"/>
            <a:ext cx="1285300" cy="12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3224" y="4243512"/>
            <a:ext cx="1257270" cy="12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8772" y="2388249"/>
            <a:ext cx="1166175" cy="11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Shape 240"/>
          <p:cNvSpPr/>
          <p:nvPr/>
        </p:nvSpPr>
        <p:spPr>
          <a:xfrm>
            <a:off x="6508875" y="2952412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8036550" y="3880612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8036550" y="2040787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9551525" y="2952412"/>
            <a:ext cx="1905375" cy="1839825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06149" y="2328665"/>
            <a:ext cx="1166175" cy="1166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02350" y="3229687"/>
            <a:ext cx="1318419" cy="12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60602" y="4171916"/>
            <a:ext cx="1257275" cy="125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921125" y="3266524"/>
            <a:ext cx="1188873" cy="1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53" name="Shape 253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avantages et les limites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347075" y="1275350"/>
            <a:ext cx="69306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ans l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e domaine de santé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1097279" y="1845733"/>
            <a:ext cx="4937700" cy="4023300"/>
          </a:xfrm>
          <a:prstGeom prst="rect">
            <a:avLst/>
          </a:prstGeom>
          <a:ln cap="flat" cmpd="sng" w="28575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/>
              <a:t>Les avantages							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répondre à des enjeux sécurité 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sensibiliser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ralentir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2" type="body"/>
          </p:nvPr>
        </p:nvSpPr>
        <p:spPr>
          <a:xfrm>
            <a:off x="6217919" y="1845734"/>
            <a:ext cx="4937699" cy="4023300"/>
          </a:xfrm>
          <a:prstGeom prst="rect">
            <a:avLst/>
          </a:prstGeom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/>
              <a:t>Les limites</a:t>
            </a:r>
          </a:p>
          <a:p>
            <a:pPr indent="-69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/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les comportements humaines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Ralentir mais ne soigne pas</a:t>
            </a:r>
          </a:p>
          <a:p>
            <a: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b="1" lang="en-US" sz="2400"/>
              <a:t>Ne correspond pas à la réalité</a:t>
            </a:r>
          </a:p>
          <a:p>
            <a:pPr indent="-6985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avantages et les limites</a:t>
            </a: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66" name="Shape 266"/>
          <p:cNvSpPr txBox="1"/>
          <p:nvPr/>
        </p:nvSpPr>
        <p:spPr>
          <a:xfrm>
            <a:off x="347075" y="1275350"/>
            <a:ext cx="11378400" cy="5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Dans le domaine militaire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b="1" lang="en-US" sz="24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Les a</a:t>
            </a:r>
            <a:r>
              <a:rPr b="1" lang="en-US" sz="2400">
                <a:solidFill>
                  <a:srgbClr val="93C47D"/>
                </a:solidFill>
                <a:latin typeface="Lato"/>
                <a:ea typeface="Lato"/>
                <a:cs typeface="Lato"/>
                <a:sym typeface="Lato"/>
              </a:rPr>
              <a:t>vantages</a:t>
            </a:r>
          </a:p>
          <a:p>
            <a:pPr indent="-381000" lvl="0" marL="91440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simulation numérique 		=&gt; 		tactic et stratégique</a:t>
            </a:r>
          </a:p>
          <a:p>
            <a:pPr indent="-381000" lvl="0" marL="91440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simulation interactive 		=&gt; 		automatismes et réflexes</a:t>
            </a: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simulation pilotée 			=&gt; 		familiariser avec les commandes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b="1" lang="en-US" sz="24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Les limites</a:t>
            </a: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Ne peut tout simuler</a:t>
            </a: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Difficile de suivre les évolutions d'armement </a:t>
            </a: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cycles de vies des technologies employées</a:t>
            </a: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La technologie doit modulable et compatible aux autres</a:t>
            </a:r>
          </a:p>
          <a:p>
            <a:pPr indent="-381000" lvl="0" marL="91440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Règlementation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72" name="Shape 272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73" name="Shape 273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Pourquoi tricher dans un Serious Game ?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75" name="Shape 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674" y="2124062"/>
            <a:ext cx="2951874" cy="324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950" y="2500150"/>
            <a:ext cx="2491623" cy="249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La triche sur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un Serious Game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288" name="Shape 288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289" name="Shape 289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 triche </a:t>
            </a:r>
          </a:p>
        </p:txBody>
      </p:sp>
      <p:sp>
        <p:nvSpPr>
          <p:cNvPr id="290" name="Shape 290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429" y="2731376"/>
            <a:ext cx="1809299" cy="199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/>
          <p:nvPr/>
        </p:nvSpPr>
        <p:spPr>
          <a:xfrm rot="-730557">
            <a:off x="3935408" y="2949339"/>
            <a:ext cx="1685516" cy="4842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3032" y="1206944"/>
            <a:ext cx="2051100" cy="205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25879" y="4371842"/>
            <a:ext cx="1865400" cy="1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7162" y="4776539"/>
            <a:ext cx="1022700" cy="10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/>
          <p:nvPr/>
        </p:nvSpPr>
        <p:spPr>
          <a:xfrm rot="878121">
            <a:off x="3942028" y="4727935"/>
            <a:ext cx="1649211" cy="51750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7" name="Shape 297"/>
          <p:cNvSpPr/>
          <p:nvPr/>
        </p:nvSpPr>
        <p:spPr>
          <a:xfrm rot="5400000">
            <a:off x="7814267" y="3719321"/>
            <a:ext cx="688500" cy="48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03" name="Shape 30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04" name="Shape 30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différents attaques</a:t>
            </a:r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696" y="1439325"/>
            <a:ext cx="2311425" cy="230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825" y="3666200"/>
            <a:ext cx="2031350" cy="20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5132700" y="1076125"/>
            <a:ext cx="3333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Disponibilité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2575" y="3610587"/>
            <a:ext cx="2142575" cy="21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3332575" y="5753175"/>
            <a:ext cx="3333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Confidentialité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7643375" y="5753175"/>
            <a:ext cx="3333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Intégralité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18" name="Shape 118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19" name="Shape 119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Executive summary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2198924" y="2024750"/>
            <a:ext cx="66135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4953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1" i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Contexte et problématique</a:t>
            </a:r>
          </a:p>
          <a:p>
            <a:pPr indent="-457200" lvl="0" marL="4953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1" i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La triche sur un Serious Game</a:t>
            </a:r>
          </a:p>
          <a:p>
            <a:pPr indent="-457200" lvl="0" marL="4953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1" i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Solutions</a:t>
            </a:r>
          </a:p>
          <a:p>
            <a:pPr indent="-457200" lvl="0" marL="4953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1" i="1" lang="en-US" sz="3000">
                <a:solidFill>
                  <a:srgbClr val="3F3F3F"/>
                </a:solidFill>
                <a:latin typeface="Lora"/>
                <a:ea typeface="Lora"/>
                <a:cs typeface="Lora"/>
                <a:sym typeface="Lora"/>
              </a:rPr>
              <a:t>Bilan</a:t>
            </a:r>
          </a:p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18" name="Shape 31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Les différents attaques</a:t>
            </a: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900" y="1150249"/>
            <a:ext cx="4681200" cy="5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27" name="Shape 327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inspection</a:t>
            </a:r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120" y="1667958"/>
            <a:ext cx="7783200" cy="40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80314" y="1285973"/>
            <a:ext cx="2715900" cy="21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80314" y="3780692"/>
            <a:ext cx="2715900" cy="23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37" name="Shape 33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38" name="Shape 33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inspection</a:t>
            </a:r>
          </a:p>
        </p:txBody>
      </p:sp>
      <p:sp>
        <p:nvSpPr>
          <p:cNvPr id="339" name="Shape 33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40" name="Shape 3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768" y="1866167"/>
            <a:ext cx="10058400" cy="12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343" y="3966318"/>
            <a:ext cx="9023299" cy="13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48" name="Shape 34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modifications</a:t>
            </a:r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50" name="Shape 350"/>
          <p:cNvPicPr preferRelativeResize="0"/>
          <p:nvPr/>
        </p:nvPicPr>
        <p:blipFill rotWithShape="1">
          <a:blip r:embed="rId3">
            <a:alphaModFix/>
          </a:blip>
          <a:srcRect b="8290" l="0" r="0" t="0"/>
          <a:stretch/>
        </p:blipFill>
        <p:spPr>
          <a:xfrm>
            <a:off x="2425800" y="1121525"/>
            <a:ext cx="3362400" cy="50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5200" y="1677600"/>
            <a:ext cx="3648650" cy="36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57" name="Shape 35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58" name="Shape 35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modifications</a:t>
            </a:r>
          </a:p>
        </p:txBody>
      </p:sp>
      <p:sp>
        <p:nvSpPr>
          <p:cNvPr id="359" name="Shape 35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60" name="Shape 3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0410" y="1201941"/>
            <a:ext cx="21843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7837" y="2741649"/>
            <a:ext cx="1781100" cy="18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12525" y="2804900"/>
            <a:ext cx="2289125" cy="16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68" name="Shape 368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69" name="Shape 369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Code modifications</a:t>
            </a:r>
          </a:p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25116" l="0" r="0" t="0"/>
          <a:stretch/>
        </p:blipFill>
        <p:spPr>
          <a:xfrm>
            <a:off x="234812" y="4065550"/>
            <a:ext cx="11638225" cy="199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362" y="1164399"/>
            <a:ext cx="8343974" cy="2627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50" y="1481240"/>
            <a:ext cx="2517915" cy="19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79" name="Shape 379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80" name="Shape 380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Injection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82" name="Shape 382"/>
          <p:cNvSpPr txBox="1"/>
          <p:nvPr/>
        </p:nvSpPr>
        <p:spPr>
          <a:xfrm>
            <a:off x="5894614" y="1501155"/>
            <a:ext cx="52305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Forme initiale 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“email” : “minhhuyle”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“password” : “motdepasscompliquer”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</p:txBody>
      </p:sp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b="61950" l="12641" r="710" t="7"/>
          <a:stretch/>
        </p:blipFill>
        <p:spPr>
          <a:xfrm>
            <a:off x="803243" y="1824015"/>
            <a:ext cx="4161900" cy="30201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 txBox="1"/>
          <p:nvPr/>
        </p:nvSpPr>
        <p:spPr>
          <a:xfrm>
            <a:off x="5894614" y="3874646"/>
            <a:ext cx="42129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Forme injecté 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{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“email” : {$qt : “”}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“password” : {$qt : “”}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390" name="Shape 390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391" name="Shape 391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Injection</a:t>
            </a:r>
          </a:p>
        </p:txBody>
      </p:sp>
      <p:sp>
        <p:nvSpPr>
          <p:cNvPr id="392" name="Shape 392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3" name="Shape 393"/>
          <p:cNvSpPr txBox="1"/>
          <p:nvPr/>
        </p:nvSpPr>
        <p:spPr>
          <a:xfrm>
            <a:off x="4603798" y="3391144"/>
            <a:ext cx="23541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$ne		➔ 		!=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$eq		➔		==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$gt		➔ 		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$lt		➔ 		&lt;</a:t>
            </a:r>
          </a:p>
        </p:txBody>
      </p:sp>
      <p:sp>
        <p:nvSpPr>
          <p:cNvPr id="394" name="Shape 394"/>
          <p:cNvSpPr txBox="1"/>
          <p:nvPr/>
        </p:nvSpPr>
        <p:spPr>
          <a:xfrm>
            <a:off x="2640288" y="1994213"/>
            <a:ext cx="628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Var query = { $where: "this.login === ‘" + req.body.login + "’" }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db.collection('users').find(query)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Solutions</a:t>
            </a: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8326" y="697398"/>
            <a:ext cx="3569400" cy="308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07" name="Shape 40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08" name="Shape 40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</a:t>
            </a:r>
          </a:p>
        </p:txBody>
      </p:sp>
      <p:sp>
        <p:nvSpPr>
          <p:cNvPr id="409" name="Shape 40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482" y="4409839"/>
            <a:ext cx="1865400" cy="1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9049" y="1182300"/>
            <a:ext cx="1696500" cy="1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 rot="5400000">
            <a:off x="7394624" y="3191303"/>
            <a:ext cx="813599" cy="47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3" name="Shape 4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6555" y="2673084"/>
            <a:ext cx="1571400" cy="173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28144">
            <a:off x="5819475" y="4427281"/>
            <a:ext cx="996059" cy="99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27897">
            <a:off x="5674624" y="2049738"/>
            <a:ext cx="1042072" cy="10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/>
          <p:nvPr/>
        </p:nvSpPr>
        <p:spPr>
          <a:xfrm rot="-844634">
            <a:off x="4094300" y="2640692"/>
            <a:ext cx="1322207" cy="53566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Shape 417"/>
          <p:cNvSpPr/>
          <p:nvPr/>
        </p:nvSpPr>
        <p:spPr>
          <a:xfrm rot="814197">
            <a:off x="4221979" y="4281076"/>
            <a:ext cx="1198044" cy="5175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728321">
            <a:off x="7459565" y="3880310"/>
            <a:ext cx="683379" cy="683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Contexte et problématique</a:t>
            </a:r>
          </a:p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6649" y="678625"/>
            <a:ext cx="3167650" cy="26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24" name="Shape 424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25" name="Shape 425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la technologie</a:t>
            </a:r>
          </a:p>
        </p:txBody>
      </p:sp>
      <p:sp>
        <p:nvSpPr>
          <p:cNvPr id="426" name="Shape 426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4449" y="2264124"/>
            <a:ext cx="3593100" cy="12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Shape 428"/>
          <p:cNvSpPr txBox="1"/>
          <p:nvPr/>
        </p:nvSpPr>
        <p:spPr>
          <a:xfrm>
            <a:off x="247625" y="1102950"/>
            <a:ext cx="7407600" cy="50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Échapper les caractères spéciaux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mises à jours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guides des bonnes pratiques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L’offucation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Contrôle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côté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serveur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Les mauvais configurations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914400" rtl="0">
              <a:spcBef>
                <a:spcPts val="0"/>
              </a:spcBef>
              <a:buClr>
                <a:srgbClr val="3F3F3F"/>
              </a:buClr>
              <a:buSzPct val="100000"/>
              <a:buFont typeface="Lato"/>
              <a:buChar char="●"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Rester à veille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34" name="Shape 434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le Serious Game</a:t>
            </a:r>
          </a:p>
        </p:txBody>
      </p:sp>
      <p:sp>
        <p:nvSpPr>
          <p:cNvPr id="436" name="Shape 436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37" name="Shape 437"/>
          <p:cNvSpPr txBox="1"/>
          <p:nvPr/>
        </p:nvSpPr>
        <p:spPr>
          <a:xfrm>
            <a:off x="346175" y="1275350"/>
            <a:ext cx="7309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Disposition </a:t>
            </a:r>
          </a:p>
        </p:txBody>
      </p:sp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624" y="2330249"/>
            <a:ext cx="2683674" cy="26836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/>
          <p:nvPr/>
        </p:nvSpPr>
        <p:spPr>
          <a:xfrm>
            <a:off x="9944200" y="3551800"/>
            <a:ext cx="1373400" cy="15129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/>
        </p:nvSpPr>
        <p:spPr>
          <a:xfrm>
            <a:off x="9944200" y="2263825"/>
            <a:ext cx="1373400" cy="15129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1" name="Shape 441"/>
          <p:cNvSpPr/>
          <p:nvPr/>
        </p:nvSpPr>
        <p:spPr>
          <a:xfrm>
            <a:off x="6581600" y="3551787"/>
            <a:ext cx="1373400" cy="1512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7839650" y="3551787"/>
            <a:ext cx="1373400" cy="1512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6581600" y="2263812"/>
            <a:ext cx="1373400" cy="1512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7839650" y="2263812"/>
            <a:ext cx="1373400" cy="15129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50" name="Shape 450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51" name="Shape 451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</a:t>
            </a: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Serious Game</a:t>
            </a:r>
          </a:p>
        </p:txBody>
      </p:sp>
      <p:sp>
        <p:nvSpPr>
          <p:cNvPr id="452" name="Shape 452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53" name="Shape 453"/>
          <p:cNvSpPr txBox="1"/>
          <p:nvPr/>
        </p:nvSpPr>
        <p:spPr>
          <a:xfrm>
            <a:off x="346175" y="1275350"/>
            <a:ext cx="3607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Correction scolaire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4292400" y="1275350"/>
            <a:ext cx="3607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Correction 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instantané</a:t>
            </a: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 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8238625" y="1275350"/>
            <a:ext cx="3607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Correction vague 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987" y="2025949"/>
            <a:ext cx="1293475" cy="9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Shape 4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910" y="4825225"/>
            <a:ext cx="1553351" cy="155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174" y="3112137"/>
            <a:ext cx="1713099" cy="17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0737" y="2282287"/>
            <a:ext cx="1475899" cy="14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Shape 4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5674" y="4041599"/>
            <a:ext cx="1786024" cy="17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Shape 461"/>
          <p:cNvPicPr preferRelativeResize="0"/>
          <p:nvPr/>
        </p:nvPicPr>
        <p:blipFill rotWithShape="1">
          <a:blip r:embed="rId8">
            <a:alphaModFix/>
          </a:blip>
          <a:srcRect b="0" l="28912" r="27630" t="0"/>
          <a:stretch/>
        </p:blipFill>
        <p:spPr>
          <a:xfrm>
            <a:off x="8888775" y="2766675"/>
            <a:ext cx="1660524" cy="20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67" name="Shape 467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68" name="Shape 468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le Serious Game</a:t>
            </a: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70" name="Shape 470"/>
          <p:cNvSpPr txBox="1"/>
          <p:nvPr/>
        </p:nvSpPr>
        <p:spPr>
          <a:xfrm>
            <a:off x="346175" y="1275350"/>
            <a:ext cx="50964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Question sur mesure</a:t>
            </a:r>
          </a:p>
        </p:txBody>
      </p:sp>
      <p:pic>
        <p:nvPicPr>
          <p:cNvPr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075" y="2941624"/>
            <a:ext cx="2580725" cy="19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175" y="2535062"/>
            <a:ext cx="2191624" cy="219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6450" y="2701437"/>
            <a:ext cx="2025225" cy="202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3349" y="3460687"/>
            <a:ext cx="802999" cy="8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Shape 4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1775" y="2941625"/>
            <a:ext cx="1838400" cy="18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81" name="Shape 481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82" name="Shape 482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le Serious Game</a:t>
            </a:r>
          </a:p>
        </p:txBody>
      </p:sp>
      <p:sp>
        <p:nvSpPr>
          <p:cNvPr id="483" name="Shape 483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84" name="Shape 484"/>
          <p:cNvSpPr txBox="1"/>
          <p:nvPr/>
        </p:nvSpPr>
        <p:spPr>
          <a:xfrm>
            <a:off x="346175" y="1275350"/>
            <a:ext cx="3607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Réponses variables</a:t>
            </a:r>
          </a:p>
        </p:txBody>
      </p:sp>
      <p:pic>
        <p:nvPicPr>
          <p:cNvPr id="485" name="Shape 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288" y="3504075"/>
            <a:ext cx="2933775" cy="29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Shape 4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100" y="2765825"/>
            <a:ext cx="2067125" cy="206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Shape 4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78560" y="1160003"/>
            <a:ext cx="2471249" cy="2471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493" name="Shape 49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494" name="Shape 49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le Serious Game</a:t>
            </a:r>
          </a:p>
        </p:txBody>
      </p:sp>
      <p:sp>
        <p:nvSpPr>
          <p:cNvPr id="495" name="Shape 49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96" name="Shape 496"/>
          <p:cNvSpPr txBox="1"/>
          <p:nvPr/>
        </p:nvSpPr>
        <p:spPr>
          <a:xfrm>
            <a:off x="346175" y="1275350"/>
            <a:ext cx="36072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Double Authentication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3850" y="2253900"/>
            <a:ext cx="33337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Shape 4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2375" y="3158850"/>
            <a:ext cx="1838400" cy="18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Shape 4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600" y="2432174"/>
            <a:ext cx="2789925" cy="27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505" name="Shape 505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506" name="Shape 506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Protection avec le Serious Game</a:t>
            </a:r>
          </a:p>
        </p:txBody>
      </p:sp>
      <p:sp>
        <p:nvSpPr>
          <p:cNvPr id="507" name="Shape 50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08" name="Shape 508"/>
          <p:cNvSpPr txBox="1"/>
          <p:nvPr/>
        </p:nvSpPr>
        <p:spPr>
          <a:xfrm>
            <a:off x="346175" y="1275350"/>
            <a:ext cx="4823700" cy="4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Règlement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Comportement anormal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400">
              <a:solidFill>
                <a:srgbClr val="3F3F3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870" y="1717233"/>
            <a:ext cx="1728150" cy="17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474" y="1499378"/>
            <a:ext cx="2163900" cy="21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Shape 511"/>
          <p:cNvPicPr preferRelativeResize="0"/>
          <p:nvPr/>
        </p:nvPicPr>
        <p:blipFill rotWithShape="1">
          <a:blip r:embed="rId5">
            <a:alphaModFix/>
          </a:blip>
          <a:srcRect b="0" l="0" r="0" t="37225"/>
          <a:stretch/>
        </p:blipFill>
        <p:spPr>
          <a:xfrm>
            <a:off x="735774" y="4235175"/>
            <a:ext cx="5775565" cy="17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6000" y="4287594"/>
            <a:ext cx="1082291" cy="172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3950" y="4038425"/>
            <a:ext cx="1977350" cy="19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Bilan</a:t>
            </a: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520" name="Shape 5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4250" y="758948"/>
            <a:ext cx="2815299" cy="28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526" name="Shape 526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527" name="Shape 527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 et perspective</a:t>
            </a:r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pSp>
        <p:nvGrpSpPr>
          <p:cNvPr id="529" name="Shape 529"/>
          <p:cNvGrpSpPr/>
          <p:nvPr/>
        </p:nvGrpSpPr>
        <p:grpSpPr>
          <a:xfrm>
            <a:off x="1036319" y="2158501"/>
            <a:ext cx="10116435" cy="3292800"/>
            <a:chOff x="0" y="236304"/>
            <a:chExt cx="10116435" cy="3292800"/>
          </a:xfrm>
        </p:grpSpPr>
        <p:sp>
          <p:nvSpPr>
            <p:cNvPr id="530" name="Shape 530"/>
            <p:cNvSpPr/>
            <p:nvPr/>
          </p:nvSpPr>
          <p:spPr>
            <a:xfrm>
              <a:off x="0" y="236304"/>
              <a:ext cx="2352000" cy="3292800"/>
            </a:xfrm>
            <a:prstGeom prst="rect">
              <a:avLst/>
            </a:prstGeom>
            <a:solidFill>
              <a:srgbClr val="C9CAD1">
                <a:alpha val="89800"/>
              </a:srgbClr>
            </a:solidFill>
            <a:ln cap="flat" cmpd="sng" w="15875">
              <a:solidFill>
                <a:srgbClr val="C9CAD1">
                  <a:alpha val="898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1" name="Shape 531"/>
            <p:cNvSpPr txBox="1"/>
            <p:nvPr/>
          </p:nvSpPr>
          <p:spPr>
            <a:xfrm>
              <a:off x="0" y="1487548"/>
              <a:ext cx="2352000" cy="19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183350" rIns="183350" tIns="330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Sensibiliser</a:t>
              </a:r>
            </a:p>
          </p:txBody>
        </p:sp>
        <p:sp>
          <p:nvSpPr>
            <p:cNvPr id="532" name="Shape 532"/>
            <p:cNvSpPr/>
            <p:nvPr/>
          </p:nvSpPr>
          <p:spPr>
            <a:xfrm>
              <a:off x="685033" y="565579"/>
              <a:ext cx="987899" cy="987900"/>
            </a:xfrm>
            <a:prstGeom prst="ellipse">
              <a:avLst/>
            </a:prstGeom>
            <a:solidFill>
              <a:schemeClr val="accent2"/>
            </a:solidFill>
            <a:ln cap="flat" cmpd="sng" w="158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3" name="Shape 533"/>
            <p:cNvSpPr txBox="1"/>
            <p:nvPr/>
          </p:nvSpPr>
          <p:spPr>
            <a:xfrm>
              <a:off x="829695" y="710241"/>
              <a:ext cx="698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77000" rIns="77000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1</a:t>
              </a:r>
            </a:p>
          </p:txBody>
        </p:sp>
        <p:sp>
          <p:nvSpPr>
            <p:cNvPr id="534" name="Shape 534"/>
            <p:cNvSpPr/>
            <p:nvPr/>
          </p:nvSpPr>
          <p:spPr>
            <a:xfrm>
              <a:off x="2963" y="3528978"/>
              <a:ext cx="2352000" cy="0"/>
            </a:xfrm>
            <a:prstGeom prst="rect">
              <a:avLst/>
            </a:prstGeom>
            <a:solidFill>
              <a:srgbClr val="023071"/>
            </a:solidFill>
            <a:ln cap="flat" cmpd="sng" w="15875">
              <a:solidFill>
                <a:srgbClr val="02307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2590121" y="236304"/>
              <a:ext cx="2352000" cy="3292800"/>
            </a:xfrm>
            <a:prstGeom prst="rect">
              <a:avLst/>
            </a:prstGeom>
            <a:solidFill>
              <a:srgbClr val="C7CEDA">
                <a:alpha val="89800"/>
              </a:srgbClr>
            </a:solidFill>
            <a:ln cap="flat" cmpd="sng" w="15875">
              <a:solidFill>
                <a:srgbClr val="C7CEDA">
                  <a:alpha val="898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 txBox="1"/>
            <p:nvPr/>
          </p:nvSpPr>
          <p:spPr>
            <a:xfrm>
              <a:off x="2590121" y="1487548"/>
              <a:ext cx="2352000" cy="19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183350" rIns="183350" tIns="330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Identifier</a:t>
              </a:r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&amp;</a:t>
              </a:r>
            </a:p>
            <a:p>
              <a:pPr indent="0" lvl="0" marL="0" marR="0" rtl="0" algn="ctr">
                <a:lnSpc>
                  <a:spcPct val="90000"/>
                </a:lnSpc>
                <a:spcBef>
                  <a:spcPts val="91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Protéger </a:t>
              </a:r>
            </a:p>
          </p:txBody>
        </p:sp>
        <p:sp>
          <p:nvSpPr>
            <p:cNvPr id="537" name="Shape 537"/>
            <p:cNvSpPr/>
            <p:nvPr/>
          </p:nvSpPr>
          <p:spPr>
            <a:xfrm>
              <a:off x="3272190" y="565579"/>
              <a:ext cx="987900" cy="987900"/>
            </a:xfrm>
            <a:prstGeom prst="ellipse">
              <a:avLst/>
            </a:prstGeom>
            <a:solidFill>
              <a:srgbClr val="054583"/>
            </a:solidFill>
            <a:ln cap="flat" cmpd="sng" w="15875">
              <a:solidFill>
                <a:srgbClr val="05458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 txBox="1"/>
            <p:nvPr/>
          </p:nvSpPr>
          <p:spPr>
            <a:xfrm>
              <a:off x="3416853" y="710241"/>
              <a:ext cx="698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77000" rIns="77000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2</a:t>
              </a:r>
            </a:p>
          </p:txBody>
        </p:sp>
        <p:sp>
          <p:nvSpPr>
            <p:cNvPr id="539" name="Shape 539"/>
            <p:cNvSpPr/>
            <p:nvPr/>
          </p:nvSpPr>
          <p:spPr>
            <a:xfrm>
              <a:off x="2590121" y="3528978"/>
              <a:ext cx="2352000" cy="0"/>
            </a:xfrm>
            <a:prstGeom prst="rect">
              <a:avLst/>
            </a:prstGeom>
            <a:solidFill>
              <a:srgbClr val="0A5B94"/>
            </a:solidFill>
            <a:ln cap="flat" cmpd="sng" w="15875">
              <a:solidFill>
                <a:srgbClr val="0A5B9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177278" y="236304"/>
              <a:ext cx="2352000" cy="3292800"/>
            </a:xfrm>
            <a:prstGeom prst="rect">
              <a:avLst/>
            </a:prstGeom>
            <a:solidFill>
              <a:srgbClr val="C8D9E3">
                <a:alpha val="89800"/>
              </a:srgbClr>
            </a:solidFill>
            <a:ln cap="flat" cmpd="sng" w="15875">
              <a:solidFill>
                <a:srgbClr val="C8D9E3">
                  <a:alpha val="898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 txBox="1"/>
            <p:nvPr/>
          </p:nvSpPr>
          <p:spPr>
            <a:xfrm>
              <a:off x="5177278" y="1487548"/>
              <a:ext cx="2352000" cy="19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183350" rIns="183350" tIns="330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Coût</a:t>
              </a:r>
            </a:p>
          </p:txBody>
        </p:sp>
        <p:sp>
          <p:nvSpPr>
            <p:cNvPr id="542" name="Shape 542"/>
            <p:cNvSpPr/>
            <p:nvPr/>
          </p:nvSpPr>
          <p:spPr>
            <a:xfrm>
              <a:off x="5859346" y="565579"/>
              <a:ext cx="987900" cy="987900"/>
            </a:xfrm>
            <a:prstGeom prst="ellipse">
              <a:avLst/>
            </a:prstGeom>
            <a:solidFill>
              <a:srgbClr val="0F73A4"/>
            </a:solidFill>
            <a:ln cap="flat" cmpd="sng" w="15875">
              <a:solidFill>
                <a:srgbClr val="0F73A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3" name="Shape 543"/>
            <p:cNvSpPr txBox="1"/>
            <p:nvPr/>
          </p:nvSpPr>
          <p:spPr>
            <a:xfrm>
              <a:off x="6004010" y="710241"/>
              <a:ext cx="698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77000" rIns="77000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3</a:t>
              </a:r>
            </a:p>
          </p:txBody>
        </p:sp>
        <p:sp>
          <p:nvSpPr>
            <p:cNvPr id="544" name="Shape 544"/>
            <p:cNvSpPr/>
            <p:nvPr/>
          </p:nvSpPr>
          <p:spPr>
            <a:xfrm>
              <a:off x="5177278" y="3528978"/>
              <a:ext cx="2352000" cy="0"/>
            </a:xfrm>
            <a:prstGeom prst="rect">
              <a:avLst/>
            </a:prstGeom>
            <a:solidFill>
              <a:srgbClr val="178DB1"/>
            </a:solidFill>
            <a:ln cap="flat" cmpd="sng" w="15875">
              <a:solidFill>
                <a:srgbClr val="178DB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7764435" y="236304"/>
              <a:ext cx="2352000" cy="3292800"/>
            </a:xfrm>
            <a:prstGeom prst="rect">
              <a:avLst/>
            </a:prstGeom>
            <a:solidFill>
              <a:srgbClr val="C8E6EB">
                <a:alpha val="89800"/>
              </a:srgbClr>
            </a:solidFill>
            <a:ln cap="flat" cmpd="sng" w="15875">
              <a:solidFill>
                <a:srgbClr val="C8E6EB">
                  <a:alpha val="89800"/>
                </a:srgbClr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 txBox="1"/>
            <p:nvPr/>
          </p:nvSpPr>
          <p:spPr>
            <a:xfrm>
              <a:off x="7764435" y="1487548"/>
              <a:ext cx="2352000" cy="19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30200" lIns="183350" rIns="183350" tIns="3302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26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Choix</a:t>
              </a:r>
            </a:p>
          </p:txBody>
        </p:sp>
        <p:sp>
          <p:nvSpPr>
            <p:cNvPr id="547" name="Shape 547"/>
            <p:cNvSpPr/>
            <p:nvPr/>
          </p:nvSpPr>
          <p:spPr>
            <a:xfrm>
              <a:off x="8446503" y="565579"/>
              <a:ext cx="987900" cy="987900"/>
            </a:xfrm>
            <a:prstGeom prst="ellipse">
              <a:avLst/>
            </a:prstGeom>
            <a:solidFill>
              <a:srgbClr val="1EA8BF"/>
            </a:solidFill>
            <a:ln cap="flat" cmpd="sng" w="15875">
              <a:solidFill>
                <a:srgbClr val="1EA8B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8" name="Shape 548"/>
            <p:cNvSpPr txBox="1"/>
            <p:nvPr/>
          </p:nvSpPr>
          <p:spPr>
            <a:xfrm>
              <a:off x="8591167" y="710241"/>
              <a:ext cx="6984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" lIns="77000" rIns="77000" tIns="12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ct val="25000"/>
                <a:buNone/>
              </a:pPr>
              <a:r>
                <a:rPr lang="en-US" sz="48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4</a:t>
              </a:r>
            </a:p>
          </p:txBody>
        </p:sp>
        <p:sp>
          <p:nvSpPr>
            <p:cNvPr id="549" name="Shape 549"/>
            <p:cNvSpPr/>
            <p:nvPr/>
          </p:nvSpPr>
          <p:spPr>
            <a:xfrm>
              <a:off x="7764435" y="3528978"/>
              <a:ext cx="2352000" cy="0"/>
            </a:xfrm>
            <a:prstGeom prst="rect">
              <a:avLst/>
            </a:prstGeom>
            <a:solidFill>
              <a:srgbClr val="26C2CC"/>
            </a:solidFill>
            <a:ln cap="flat" cmpd="sng" w="15875">
              <a:solidFill>
                <a:srgbClr val="26C2CC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/>
        </p:nvSpPr>
        <p:spPr>
          <a:xfrm>
            <a:off x="0" y="975945"/>
            <a:ext cx="12192000" cy="560949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0" y="0"/>
            <a:ext cx="12192000" cy="975945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3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Shape 5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41" y="2334125"/>
            <a:ext cx="2125580" cy="212558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Shape 557"/>
          <p:cNvSpPr txBox="1"/>
          <p:nvPr/>
        </p:nvSpPr>
        <p:spPr>
          <a:xfrm>
            <a:off x="3962400" y="3073749"/>
            <a:ext cx="582328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6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Vous avez des questions ?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35" name="Shape 135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Contexte</a:t>
            </a:r>
          </a:p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37" name="Shape 137"/>
          <p:cNvSpPr/>
          <p:nvPr/>
        </p:nvSpPr>
        <p:spPr>
          <a:xfrm>
            <a:off x="2114012" y="1837275"/>
            <a:ext cx="3068275" cy="2659650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4561862" y="3174950"/>
            <a:ext cx="3068275" cy="2659650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024587" y="1837275"/>
            <a:ext cx="3068275" cy="2659650"/>
          </a:xfrm>
          <a:prstGeom prst="flowChartPreparation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650" y="2120949"/>
            <a:ext cx="1974174" cy="19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524" y="3386288"/>
            <a:ext cx="2236962" cy="223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0801" y="2439760"/>
            <a:ext cx="1454699" cy="145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49" name="Shape 149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Problématique</a:t>
            </a: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600" y="1748925"/>
            <a:ext cx="9022799" cy="41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1097279" y="758952"/>
            <a:ext cx="10058400" cy="356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Serious Game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63" name="Shape 16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64" name="Shape 16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Qu’est que c’est ?</a:t>
            </a:r>
          </a:p>
        </p:txBody>
      </p:sp>
      <p:sp>
        <p:nvSpPr>
          <p:cNvPr id="165" name="Shape 16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descr="http://flowleadership.org/wp-content/uploads/2016/03/serious_game_classification.png" id="166" name="Shape 166"/>
          <p:cNvPicPr preferRelativeResize="0"/>
          <p:nvPr/>
        </p:nvPicPr>
        <p:blipFill rotWithShape="1">
          <a:blip r:embed="rId3">
            <a:alphaModFix/>
          </a:blip>
          <a:srcRect b="8761" l="14846" r="14621" t="5253"/>
          <a:stretch/>
        </p:blipFill>
        <p:spPr>
          <a:xfrm>
            <a:off x="3378899" y="1086150"/>
            <a:ext cx="5434200" cy="5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73" name="Shape 173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marché des Serious Game</a:t>
            </a:r>
          </a:p>
        </p:txBody>
      </p:sp>
      <p:sp>
        <p:nvSpPr>
          <p:cNvPr id="174" name="Shape 174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0" l="0" r="18240" t="0"/>
          <a:stretch/>
        </p:blipFill>
        <p:spPr>
          <a:xfrm>
            <a:off x="6372974" y="2310825"/>
            <a:ext cx="5572449" cy="29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4">
            <a:alphaModFix/>
          </a:blip>
          <a:srcRect b="0" l="0" r="18240" t="0"/>
          <a:stretch/>
        </p:blipFill>
        <p:spPr>
          <a:xfrm>
            <a:off x="219149" y="2264412"/>
            <a:ext cx="5698349" cy="31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5726800" y="1507387"/>
            <a:ext cx="9771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2015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/</a:t>
            </a:r>
          </a:p>
        </p:txBody>
      </p:sp>
      <p:sp>
        <p:nvSpPr>
          <p:cNvPr id="183" name="Shape 183"/>
          <p:cNvSpPr txBox="1"/>
          <p:nvPr>
            <p:ph type="title"/>
          </p:nvPr>
        </p:nvSpPr>
        <p:spPr>
          <a:xfrm>
            <a:off x="1259204" y="86438"/>
            <a:ext cx="100584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25000"/>
              <a:buFont typeface="Lato"/>
              <a:buNone/>
            </a:pPr>
            <a:r>
              <a:rPr b="0" i="0" lang="en-US" sz="4800" u="none" cap="none" strike="noStrike">
                <a:solidFill>
                  <a:srgbClr val="3F3F3F"/>
                </a:solidFill>
                <a:latin typeface="Lato"/>
                <a:ea typeface="Lato"/>
                <a:cs typeface="Lato"/>
                <a:sym typeface="Lato"/>
              </a:rPr>
              <a:t>Sommaire</a:t>
            </a:r>
          </a:p>
        </p:txBody>
      </p:sp>
      <p:sp>
        <p:nvSpPr>
          <p:cNvPr id="184" name="Shape 184"/>
          <p:cNvSpPr/>
          <p:nvPr/>
        </p:nvSpPr>
        <p:spPr>
          <a:xfrm>
            <a:off x="0" y="0"/>
            <a:ext cx="12192000" cy="975900"/>
          </a:xfrm>
          <a:prstGeom prst="rect">
            <a:avLst/>
          </a:prstGeom>
          <a:solidFill>
            <a:srgbClr val="013261"/>
          </a:solidFill>
          <a:ln cap="flat" cmpd="sng" w="15875">
            <a:solidFill>
              <a:srgbClr val="1343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4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 marché des Serious Game</a:t>
            </a:r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11409045" y="6333009"/>
            <a:ext cx="731700" cy="525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454" y="1633325"/>
            <a:ext cx="7195899" cy="3591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2653850" y="5268975"/>
            <a:ext cx="2289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Source Ambient Insight 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étrospective">
  <a:themeElements>
    <a:clrScheme name="Personnalisé 2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B5C8D"/>
      </a:accent1>
      <a:accent2>
        <a:srgbClr val="00206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